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handoutMasterIdLst>
    <p:handoutMasterId r:id="rId11"/>
  </p:handoutMasterIdLst>
  <p:sldIdLst>
    <p:sldId id="310" r:id="rId2"/>
    <p:sldId id="349" r:id="rId3"/>
    <p:sldId id="337" r:id="rId4"/>
    <p:sldId id="342" r:id="rId5"/>
    <p:sldId id="348" r:id="rId6"/>
    <p:sldId id="345" r:id="rId7"/>
    <p:sldId id="344" r:id="rId8"/>
    <p:sldId id="347" r:id="rId9"/>
    <p:sldId id="300" r:id="rId10"/>
  </p:sldIdLst>
  <p:sldSz cx="9144000" cy="6858000" type="screen4x3"/>
  <p:notesSz cx="6870700" cy="9653588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EAEAEA"/>
    <a:srgbClr val="DDEAF3"/>
    <a:srgbClr val="D2E3EE"/>
    <a:srgbClr val="DDDDDD"/>
    <a:srgbClr val="73AAE7"/>
    <a:srgbClr val="ADCDF1"/>
    <a:srgbClr val="B9D3E5"/>
    <a:srgbClr val="33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4660"/>
  </p:normalViewPr>
  <p:slideViewPr>
    <p:cSldViewPr>
      <p:cViewPr varScale="1">
        <p:scale>
          <a:sx n="64" d="100"/>
          <a:sy n="64" d="100"/>
        </p:scale>
        <p:origin x="-7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6448" cy="483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l-GR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2648" y="0"/>
            <a:ext cx="2976448" cy="483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l-GR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168902"/>
            <a:ext cx="2976448" cy="483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l-GR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2648" y="9168902"/>
            <a:ext cx="2976448" cy="483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DB38589-B59D-476F-96E9-5669E05F8252}" type="slidenum">
              <a:rPr lang="el-GR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EE403-D4DB-4E07-8FDA-5C43C59A0AD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56A0C-9514-4A9D-8898-33898347B27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A764E-DEFA-4E4A-ADF4-947A2EA9D25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C4C97-E263-4415-99D2-93DAACDF989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F378B-3806-4365-95EF-6E0FF724E02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5D9D5-BD2E-4525-8280-8C4381A6B46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E6EBD-4BD0-4319-9285-830C6EB353D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BA000-165C-44BC-BCEF-26B946D2EC9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9FF64-246E-4429-82DE-97B532F57B7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99DD-26F0-43BC-9735-7C3AED045A8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53D4F-3779-4B62-8F10-B10358D2F42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ACA3F-9F14-44BD-B9F6-9D8B38323F65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gif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gif"/><Relationship Id="rId4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3275856" y="0"/>
            <a:ext cx="586814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defRPr/>
            </a:pPr>
            <a:r>
              <a:rPr lang="el-GR" sz="1400" b="1" dirty="0" err="1" smtClean="0">
                <a:solidFill>
                  <a:srgbClr val="7030A0"/>
                </a:solidFill>
                <a:latin typeface="Georgia" pitchFamily="18" charset="0"/>
                <a:cs typeface="Calibri" pitchFamily="34" charset="0"/>
              </a:rPr>
              <a:t>Φαίη</a:t>
            </a:r>
            <a:r>
              <a:rPr lang="el-GR" sz="1400" b="1" dirty="0" smtClean="0">
                <a:solidFill>
                  <a:srgbClr val="7030A0"/>
                </a:solidFill>
                <a:latin typeface="Georgia" pitchFamily="18" charset="0"/>
                <a:cs typeface="Calibri" pitchFamily="34" charset="0"/>
              </a:rPr>
              <a:t> </a:t>
            </a:r>
            <a:r>
              <a:rPr lang="el-GR" sz="1400" b="1" dirty="0" smtClean="0">
                <a:solidFill>
                  <a:srgbClr val="7030A0"/>
                </a:solidFill>
                <a:latin typeface="Georgia" pitchFamily="18" charset="0"/>
                <a:cs typeface="Calibri" pitchFamily="34" charset="0"/>
              </a:rPr>
              <a:t>Ορφανού</a:t>
            </a:r>
            <a:r>
              <a:rPr lang="en-US" sz="1400" b="1" dirty="0" smtClean="0">
                <a:solidFill>
                  <a:srgbClr val="7030A0"/>
                </a:solidFill>
                <a:latin typeface="Georgia" pitchFamily="18" charset="0"/>
                <a:cs typeface="Calibri" pitchFamily="34" charset="0"/>
              </a:rPr>
              <a:t> </a:t>
            </a:r>
            <a:r>
              <a:rPr lang="el-GR" sz="1400" dirty="0" smtClean="0">
                <a:solidFill>
                  <a:srgbClr val="7030A0"/>
                </a:solidFill>
                <a:latin typeface="Georgia" pitchFamily="18" charset="0"/>
                <a:cs typeface="Calibri" pitchFamily="34" charset="0"/>
              </a:rPr>
              <a:t>Δικηγόρος,  </a:t>
            </a:r>
            <a:r>
              <a:rPr lang="el-GR" sz="1400" i="1" dirty="0" smtClean="0">
                <a:solidFill>
                  <a:srgbClr val="7030A0"/>
                </a:solidFill>
                <a:latin typeface="Georgia" pitchFamily="18" charset="0"/>
                <a:cs typeface="Calibri" pitchFamily="34" charset="0"/>
              </a:rPr>
              <a:t>Διευθύντρια </a:t>
            </a:r>
            <a:endParaRPr lang="en-US" sz="1400" dirty="0" smtClean="0">
              <a:solidFill>
                <a:srgbClr val="7030A0"/>
              </a:solidFill>
              <a:latin typeface="Georgia" pitchFamily="18" charset="0"/>
              <a:cs typeface="Calibri" pitchFamily="34" charset="0"/>
            </a:endParaRPr>
          </a:p>
          <a:p>
            <a:pPr algn="r">
              <a:defRPr/>
            </a:pPr>
            <a:r>
              <a:rPr lang="el-GR" sz="1400" b="1" dirty="0" smtClean="0">
                <a:solidFill>
                  <a:srgbClr val="FF0000"/>
                </a:solidFill>
                <a:latin typeface="Georgia" pitchFamily="18" charset="0"/>
                <a:cs typeface="Calibri" pitchFamily="34" charset="0"/>
              </a:rPr>
              <a:t>α</a:t>
            </a:r>
            <a:r>
              <a:rPr lang="el-GR" sz="1400" b="1" dirty="0" smtClean="0">
                <a:solidFill>
                  <a:srgbClr val="990099"/>
                </a:solidFill>
                <a:latin typeface="Georgia" pitchFamily="18" charset="0"/>
                <a:cs typeface="Calibri" pitchFamily="34" charset="0"/>
              </a:rPr>
              <a:t>έ</a:t>
            </a:r>
            <a:r>
              <a:rPr lang="el-GR" sz="1400" b="1" dirty="0" smtClean="0">
                <a:solidFill>
                  <a:srgbClr val="FF0000"/>
                </a:solidFill>
                <a:latin typeface="Georgia" pitchFamily="18" charset="0"/>
                <a:cs typeface="Calibri" pitchFamily="34" charset="0"/>
              </a:rPr>
              <a:t>λια</a:t>
            </a:r>
            <a:r>
              <a:rPr lang="el-GR" sz="1400" b="1" dirty="0" smtClean="0">
                <a:solidFill>
                  <a:schemeClr val="tx2"/>
                </a:solidFill>
                <a:latin typeface="Georgia" pitchFamily="18" charset="0"/>
                <a:cs typeface="Calibri" pitchFamily="34" charset="0"/>
              </a:rPr>
              <a:t> </a:t>
            </a:r>
            <a:r>
              <a:rPr lang="el-GR" sz="1400" b="1" dirty="0" smtClean="0">
                <a:solidFill>
                  <a:srgbClr val="7030A0"/>
                </a:solidFill>
                <a:latin typeface="Georgia" pitchFamily="18" charset="0"/>
                <a:cs typeface="Calibri" pitchFamily="34" charset="0"/>
              </a:rPr>
              <a:t>– </a:t>
            </a:r>
            <a:r>
              <a:rPr lang="el-GR" sz="1400" dirty="0" smtClean="0">
                <a:solidFill>
                  <a:srgbClr val="7030A0"/>
                </a:solidFill>
                <a:latin typeface="Georgia" pitchFamily="18" charset="0"/>
                <a:cs typeface="Calibri" pitchFamily="34" charset="0"/>
              </a:rPr>
              <a:t>εργαστήρι για την επαγγελματική ζωή</a:t>
            </a:r>
          </a:p>
          <a:p>
            <a:pPr algn="r">
              <a:lnSpc>
                <a:spcPct val="150000"/>
              </a:lnSpc>
            </a:pPr>
            <a:r>
              <a:rPr lang="el-GR" sz="1200" dirty="0" smtClean="0">
                <a:solidFill>
                  <a:srgbClr val="7030A0"/>
                </a:solidFill>
                <a:latin typeface="Georgia" pitchFamily="18" charset="0"/>
              </a:rPr>
              <a:t>Πανεπιστήμιο </a:t>
            </a:r>
            <a:r>
              <a:rPr lang="el-GR" sz="1200" dirty="0" smtClean="0">
                <a:solidFill>
                  <a:srgbClr val="7030A0"/>
                </a:solidFill>
                <a:latin typeface="Georgia" pitchFamily="18" charset="0"/>
              </a:rPr>
              <a:t>Αιγαίου – 29-11-2013: </a:t>
            </a:r>
          </a:p>
          <a:p>
            <a:pPr algn="r"/>
            <a:r>
              <a:rPr lang="el-GR" sz="1200" b="1" i="1" dirty="0" smtClean="0">
                <a:solidFill>
                  <a:srgbClr val="7030A0"/>
                </a:solidFill>
                <a:latin typeface="Georgia" pitchFamily="18" charset="0"/>
              </a:rPr>
              <a:t>«Από την ιδέα στην υλοποίηση: Προστάτεψε την ιδέα σου και ξεκίνα!»</a:t>
            </a:r>
            <a:endParaRPr lang="en-US" sz="1200" dirty="0" smtClean="0">
              <a:solidFill>
                <a:srgbClr val="7030A0"/>
              </a:solidFill>
              <a:latin typeface="Georgia" pitchFamily="18" charset="0"/>
              <a:cs typeface="Calibri" pitchFamily="34" charset="0"/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395536" y="2132856"/>
            <a:ext cx="8496944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 smtClean="0">
                <a:solidFill>
                  <a:srgbClr val="7030A0"/>
                </a:solidFill>
                <a:latin typeface="Georgia" pitchFamily="18" charset="0"/>
              </a:rPr>
              <a:t>Πως </a:t>
            </a:r>
            <a:r>
              <a:rPr lang="el-GR" sz="2800" b="1" dirty="0" smtClean="0">
                <a:solidFill>
                  <a:srgbClr val="7030A0"/>
                </a:solidFill>
                <a:latin typeface="Georgia" pitchFamily="18" charset="0"/>
              </a:rPr>
              <a:t>προστατεύεται (και γιατί)</a:t>
            </a:r>
          </a:p>
          <a:p>
            <a:pPr algn="ctr"/>
            <a:r>
              <a:rPr lang="el-GR" sz="2800" b="1" dirty="0" smtClean="0">
                <a:solidFill>
                  <a:srgbClr val="7030A0"/>
                </a:solidFill>
                <a:latin typeface="Georgia" pitchFamily="18" charset="0"/>
              </a:rPr>
              <a:t>η μοναδικότητα ενός </a:t>
            </a:r>
            <a:r>
              <a:rPr lang="el-GR" sz="2800" b="1" i="1" dirty="0" smtClean="0">
                <a:solidFill>
                  <a:srgbClr val="7030A0"/>
                </a:solidFill>
                <a:latin typeface="Georgia" pitchFamily="18" charset="0"/>
              </a:rPr>
              <a:t>τεχνολογικού </a:t>
            </a:r>
            <a:r>
              <a:rPr lang="el-GR" sz="2800" b="1" i="1" dirty="0" smtClean="0">
                <a:solidFill>
                  <a:srgbClr val="7030A0"/>
                </a:solidFill>
                <a:latin typeface="Georgia" pitchFamily="18" charset="0"/>
              </a:rPr>
              <a:t>προϊόντος</a:t>
            </a:r>
            <a:r>
              <a:rPr lang="el-GR" sz="2800" b="1" dirty="0" smtClean="0">
                <a:solidFill>
                  <a:srgbClr val="7030A0"/>
                </a:solidFill>
                <a:latin typeface="Georgia" pitchFamily="18" charset="0"/>
              </a:rPr>
              <a:t>; </a:t>
            </a:r>
            <a:endParaRPr lang="el-GR" sz="2800" b="1" dirty="0" smtClean="0">
              <a:solidFill>
                <a:srgbClr val="7030A0"/>
              </a:solidFill>
              <a:latin typeface="Georgia" pitchFamily="18" charset="0"/>
            </a:endParaRPr>
          </a:p>
          <a:p>
            <a:pPr algn="ctr"/>
            <a:r>
              <a:rPr lang="en-US" sz="2800" b="1" dirty="0" smtClean="0">
                <a:solidFill>
                  <a:srgbClr val="7030A0"/>
                </a:solidFill>
                <a:latin typeface="Georgia" pitchFamily="18" charset="0"/>
              </a:rPr>
              <a:t>*</a:t>
            </a:r>
            <a:r>
              <a:rPr lang="el-GR" sz="2800" b="1" dirty="0" smtClean="0">
                <a:solidFill>
                  <a:srgbClr val="7030A0"/>
                </a:solidFill>
                <a:latin typeface="Georgia" pitchFamily="18" charset="0"/>
              </a:rPr>
              <a:t>Προστατεύεται </a:t>
            </a:r>
            <a:r>
              <a:rPr lang="el-GR" sz="2800" b="1" i="1" dirty="0" smtClean="0">
                <a:solidFill>
                  <a:srgbClr val="7030A0"/>
                </a:solidFill>
                <a:latin typeface="Georgia" pitchFamily="18" charset="0"/>
              </a:rPr>
              <a:t>η επιχειρηματική </a:t>
            </a:r>
            <a:r>
              <a:rPr lang="el-GR" sz="2800" b="1" i="1" dirty="0" smtClean="0">
                <a:solidFill>
                  <a:srgbClr val="7030A0"/>
                </a:solidFill>
                <a:latin typeface="Georgia" pitchFamily="18" charset="0"/>
              </a:rPr>
              <a:t>ιδέα</a:t>
            </a:r>
            <a:r>
              <a:rPr lang="el-GR" sz="3600" b="1" dirty="0" smtClean="0">
                <a:solidFill>
                  <a:srgbClr val="7030A0"/>
                </a:solidFill>
                <a:latin typeface="Georgia" pitchFamily="18" charset="0"/>
              </a:rPr>
              <a:t>;</a:t>
            </a:r>
            <a:endParaRPr lang="el-GR" sz="3600" b="1" dirty="0">
              <a:solidFill>
                <a:srgbClr val="7030A0"/>
              </a:solidFill>
              <a:latin typeface="Georgia" pitchFamily="18" charset="0"/>
            </a:endParaRPr>
          </a:p>
        </p:txBody>
      </p:sp>
      <p:pic>
        <p:nvPicPr>
          <p:cNvPr id="6" name="Picture 9" descr="letterhead_final_b_head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77272"/>
            <a:ext cx="9144000" cy="980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648"/>
            <a:ext cx="9540552" cy="862484"/>
          </a:xfrm>
        </p:spPr>
        <p:txBody>
          <a:bodyPr>
            <a:normAutofit/>
          </a:bodyPr>
          <a:lstStyle/>
          <a:p>
            <a:r>
              <a:rPr lang="el-GR" sz="3600" b="1" dirty="0" smtClean="0">
                <a:solidFill>
                  <a:srgbClr val="7030A0"/>
                </a:solidFill>
                <a:latin typeface="Georgia" pitchFamily="18" charset="0"/>
              </a:rPr>
              <a:t>Μοναδικότητα ή πρωτοπορία;</a:t>
            </a:r>
            <a:endParaRPr lang="el-GR" sz="3200" b="1" dirty="0">
              <a:solidFill>
                <a:srgbClr val="7030A0"/>
              </a:solidFill>
              <a:latin typeface="Georgia" pitchFamily="18" charset="0"/>
            </a:endParaRPr>
          </a:p>
        </p:txBody>
      </p:sp>
      <p:pic>
        <p:nvPicPr>
          <p:cNvPr id="11" name="Picture 9" descr="letterhead_final_b_head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77272"/>
            <a:ext cx="9144000" cy="980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Φαίη\Documents\aa_N E W  E R A\A E L I A\Α Ε Λ Ι Α_P R e S e NT A TIONS\boldnes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412776"/>
            <a:ext cx="6048671" cy="3709290"/>
          </a:xfrm>
          <a:prstGeom prst="rect">
            <a:avLst/>
          </a:prstGeom>
          <a:noFill/>
        </p:spPr>
      </p:pic>
      <p:pic>
        <p:nvPicPr>
          <p:cNvPr id="5" name="Picture 4" descr="C:\Users\Φαίη\Documents\aa_N E W  E R A\A E L I A\Α Ε Λ Ι Α_P R e S e NT A TIONS\contes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15290">
            <a:off x="5320541" y="2950448"/>
            <a:ext cx="3427577" cy="25673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60648"/>
            <a:ext cx="8424936" cy="862484"/>
          </a:xfrm>
        </p:spPr>
        <p:txBody>
          <a:bodyPr>
            <a:normAutofit/>
          </a:bodyPr>
          <a:lstStyle/>
          <a:p>
            <a:r>
              <a:rPr lang="el-GR" sz="3600" b="1" dirty="0" smtClean="0">
                <a:solidFill>
                  <a:srgbClr val="7030A0"/>
                </a:solidFill>
                <a:latin typeface="Georgia" pitchFamily="18" charset="0"/>
              </a:rPr>
              <a:t>Προστασία γιατί;</a:t>
            </a:r>
            <a:endParaRPr lang="el-GR" sz="3600" b="1" dirty="0">
              <a:solidFill>
                <a:srgbClr val="7030A0"/>
              </a:solidFill>
              <a:latin typeface="Georgia" pitchFamily="18" charset="0"/>
            </a:endParaRPr>
          </a:p>
        </p:txBody>
      </p:sp>
      <p:pic>
        <p:nvPicPr>
          <p:cNvPr id="11" name="Picture 9" descr="letterhead_final_b_head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77272"/>
            <a:ext cx="9144000" cy="980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 descr="C:\Users\Φαίη\Documents\aa_N E W  E R A\A E L I A\Α Ε Λ Ι Α_P R e S e NT A TIONS\LEARNING-BY-DOING-a2451442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53700"/>
            <a:ext cx="7164288" cy="4692609"/>
          </a:xfrm>
          <a:prstGeom prst="rect">
            <a:avLst/>
          </a:prstGeom>
          <a:noFill/>
        </p:spPr>
      </p:pic>
      <p:pic>
        <p:nvPicPr>
          <p:cNvPr id="4098" name="Picture 2" descr="C:\Users\Φαίη\Documents\Downloads\fund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789897">
            <a:off x="5053072" y="953963"/>
            <a:ext cx="3810000" cy="2857500"/>
          </a:xfrm>
          <a:prstGeom prst="rect">
            <a:avLst/>
          </a:prstGeom>
          <a:noFill/>
        </p:spPr>
      </p:pic>
      <p:pic>
        <p:nvPicPr>
          <p:cNvPr id="4100" name="Picture 4" descr="C:\Users\Φαίη\Documents\Downloads\super design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87624" y="4293096"/>
            <a:ext cx="2160240" cy="15228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648"/>
            <a:ext cx="8424936" cy="862484"/>
          </a:xfrm>
        </p:spPr>
        <p:txBody>
          <a:bodyPr>
            <a:normAutofit/>
          </a:bodyPr>
          <a:lstStyle/>
          <a:p>
            <a:r>
              <a:rPr lang="el-GR" sz="3600" b="1" dirty="0" smtClean="0">
                <a:solidFill>
                  <a:srgbClr val="7030A0"/>
                </a:solidFill>
                <a:latin typeface="Georgia" pitchFamily="18" charset="0"/>
              </a:rPr>
              <a:t>Προστασία της ιδέας μου;</a:t>
            </a:r>
            <a:endParaRPr lang="el-GR" sz="3600" b="1" dirty="0">
              <a:solidFill>
                <a:srgbClr val="7030A0"/>
              </a:solidFill>
              <a:latin typeface="Georgia" pitchFamily="18" charset="0"/>
            </a:endParaRPr>
          </a:p>
        </p:txBody>
      </p:sp>
      <p:pic>
        <p:nvPicPr>
          <p:cNvPr id="11" name="Picture 9" descr="letterhead_final_b_head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77272"/>
            <a:ext cx="9144000" cy="980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Φαίη\Documents\Downloads\ide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340768"/>
            <a:ext cx="3672408" cy="3672408"/>
          </a:xfrm>
          <a:prstGeom prst="rect">
            <a:avLst/>
          </a:prstGeom>
          <a:noFill/>
        </p:spPr>
      </p:pic>
      <p:pic>
        <p:nvPicPr>
          <p:cNvPr id="1027" name="Picture 3" descr="C:\Users\Φαίη\Documents\Downloads\σεντούκι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0" y="2924944"/>
            <a:ext cx="4032448" cy="26834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648"/>
            <a:ext cx="8424936" cy="862484"/>
          </a:xfrm>
        </p:spPr>
        <p:txBody>
          <a:bodyPr>
            <a:normAutofit/>
          </a:bodyPr>
          <a:lstStyle/>
          <a:p>
            <a:r>
              <a:rPr lang="el-GR" sz="3600" b="1" dirty="0" smtClean="0">
                <a:solidFill>
                  <a:srgbClr val="7030A0"/>
                </a:solidFill>
                <a:latin typeface="Georgia" pitchFamily="18" charset="0"/>
              </a:rPr>
              <a:t>Προστασία της ιδέας μου;</a:t>
            </a:r>
            <a:endParaRPr lang="el-GR" sz="3600" b="1" dirty="0">
              <a:solidFill>
                <a:srgbClr val="7030A0"/>
              </a:solidFill>
              <a:latin typeface="Georgia" pitchFamily="18" charset="0"/>
            </a:endParaRPr>
          </a:p>
        </p:txBody>
      </p:sp>
      <p:pic>
        <p:nvPicPr>
          <p:cNvPr id="11" name="Picture 9" descr="letterhead_final_b_head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77272"/>
            <a:ext cx="9144000" cy="980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Φαίη\Documents\Downloads\ide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844824"/>
            <a:ext cx="3168352" cy="3168352"/>
          </a:xfrm>
          <a:prstGeom prst="rect">
            <a:avLst/>
          </a:prstGeom>
          <a:noFill/>
        </p:spPr>
      </p:pic>
      <p:pic>
        <p:nvPicPr>
          <p:cNvPr id="1027" name="Picture 3" descr="C:\Users\Φαίη\Documents\Downloads\σεντούκι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3212976"/>
            <a:ext cx="3888432" cy="2587575"/>
          </a:xfrm>
          <a:prstGeom prst="rect">
            <a:avLst/>
          </a:prstGeom>
          <a:noFill/>
        </p:spPr>
      </p:pic>
      <p:pic>
        <p:nvPicPr>
          <p:cNvPr id="1028" name="Picture 4" descr="C:\Users\Φαίη\Documents\Downloads\06 One Market Place   Pinnacle DB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0966720">
            <a:off x="2823578" y="1308044"/>
            <a:ext cx="5464811" cy="34482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719064" y="260648"/>
            <a:ext cx="8424936" cy="1296144"/>
          </a:xfrm>
        </p:spPr>
        <p:txBody>
          <a:bodyPr>
            <a:normAutofit/>
          </a:bodyPr>
          <a:lstStyle/>
          <a:p>
            <a:r>
              <a:rPr lang="el-GR" sz="3600" b="1" dirty="0" smtClean="0">
                <a:solidFill>
                  <a:srgbClr val="7030A0"/>
                </a:solidFill>
                <a:latin typeface="Georgia" pitchFamily="18" charset="0"/>
              </a:rPr>
              <a:t>Κατοχυρώνω ή καθιερώνομαι;</a:t>
            </a:r>
            <a:endParaRPr lang="el-GR" sz="2800" b="1" dirty="0">
              <a:solidFill>
                <a:srgbClr val="7030A0"/>
              </a:solidFill>
              <a:latin typeface="Georgia" pitchFamily="18" charset="0"/>
            </a:endParaRPr>
          </a:p>
        </p:txBody>
      </p:sp>
      <p:pic>
        <p:nvPicPr>
          <p:cNvPr id="11" name="Picture 9" descr="letterhead_final_b_head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77272"/>
            <a:ext cx="9144000" cy="980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 descr="C:\Users\Φαίη\Documents\Downloads\paten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412776"/>
            <a:ext cx="3096344" cy="4470657"/>
          </a:xfrm>
          <a:prstGeom prst="rect">
            <a:avLst/>
          </a:prstGeom>
          <a:noFill/>
        </p:spPr>
      </p:pic>
      <p:pic>
        <p:nvPicPr>
          <p:cNvPr id="3075" name="Picture 3" descr="C:\Users\Φαίη\Documents\Downloads\trademark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3808" y="3789040"/>
            <a:ext cx="2664296" cy="1995650"/>
          </a:xfrm>
          <a:prstGeom prst="rect">
            <a:avLst/>
          </a:prstGeom>
          <a:noFill/>
        </p:spPr>
      </p:pic>
      <p:pic>
        <p:nvPicPr>
          <p:cNvPr id="3076" name="Picture 4" descr="C:\Users\Φαίη\Documents\Downloads\inbound-marketing-competitive-advantag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840867">
            <a:off x="4226350" y="1812572"/>
            <a:ext cx="4193780" cy="24184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-252536" y="0"/>
            <a:ext cx="9396536" cy="1196752"/>
          </a:xfrm>
        </p:spPr>
        <p:txBody>
          <a:bodyPr>
            <a:normAutofit/>
          </a:bodyPr>
          <a:lstStyle/>
          <a:p>
            <a:r>
              <a:rPr lang="el-GR" sz="3600" b="1" dirty="0" smtClean="0">
                <a:solidFill>
                  <a:srgbClr val="7030A0"/>
                </a:solidFill>
                <a:latin typeface="Georgia" pitchFamily="18" charset="0"/>
              </a:rPr>
              <a:t>Ξεχωριστά διανοητικά δημιουργήματα</a:t>
            </a:r>
            <a:br>
              <a:rPr lang="el-GR" sz="3600" b="1" dirty="0" smtClean="0">
                <a:solidFill>
                  <a:srgbClr val="7030A0"/>
                </a:solidFill>
                <a:latin typeface="Georgia" pitchFamily="18" charset="0"/>
              </a:rPr>
            </a:br>
            <a:r>
              <a:rPr lang="el-GR" sz="2800" b="1" i="1" dirty="0" smtClean="0">
                <a:solidFill>
                  <a:srgbClr val="7030A0"/>
                </a:solidFill>
                <a:latin typeface="Georgia" pitchFamily="18" charset="0"/>
              </a:rPr>
              <a:t>Διαφορετικός τρόπος προστασίας</a:t>
            </a:r>
            <a:endParaRPr lang="el-GR" sz="2800" b="1" dirty="0">
              <a:solidFill>
                <a:srgbClr val="7030A0"/>
              </a:solidFill>
              <a:latin typeface="Georgia" pitchFamily="18" charset="0"/>
            </a:endParaRPr>
          </a:p>
        </p:txBody>
      </p:sp>
      <p:pic>
        <p:nvPicPr>
          <p:cNvPr id="11" name="Picture 9" descr="letterhead_final_b_head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77272"/>
            <a:ext cx="9144000" cy="980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C:\Users\Φαίη\Documents\Downloads\tec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484784"/>
            <a:ext cx="3816424" cy="2539656"/>
          </a:xfrm>
          <a:prstGeom prst="rect">
            <a:avLst/>
          </a:prstGeom>
          <a:noFill/>
        </p:spPr>
      </p:pic>
      <p:pic>
        <p:nvPicPr>
          <p:cNvPr id="2051" name="Picture 3" descr="C:\Users\Φαίη\Documents\Downloads\lab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03648" y="3429000"/>
            <a:ext cx="2952328" cy="2364215"/>
          </a:xfrm>
          <a:prstGeom prst="rect">
            <a:avLst/>
          </a:prstGeom>
          <a:noFill/>
        </p:spPr>
      </p:pic>
      <p:pic>
        <p:nvPicPr>
          <p:cNvPr id="2053" name="Picture 5" descr="C:\Users\Φαίη\Documents\Downloads\writer 2-737732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9992" y="1124744"/>
            <a:ext cx="2699924" cy="2578596"/>
          </a:xfrm>
          <a:prstGeom prst="rect">
            <a:avLst/>
          </a:prstGeom>
          <a:noFill/>
        </p:spPr>
      </p:pic>
      <p:pic>
        <p:nvPicPr>
          <p:cNvPr id="10" name="Picture 4" descr="C:\Users\Φαίη\Documents\Downloads\industrial design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99992" y="3212976"/>
            <a:ext cx="4032448" cy="2601579"/>
          </a:xfrm>
          <a:prstGeom prst="rect">
            <a:avLst/>
          </a:prstGeom>
          <a:noFill/>
        </p:spPr>
      </p:pic>
      <p:sp>
        <p:nvSpPr>
          <p:cNvPr id="12" name="11 - TextBox"/>
          <p:cNvSpPr txBox="1"/>
          <p:nvPr/>
        </p:nvSpPr>
        <p:spPr>
          <a:xfrm rot="19773674">
            <a:off x="150146" y="5007491"/>
            <a:ext cx="1783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7030A0"/>
                </a:solidFill>
                <a:latin typeface="Georgia" pitchFamily="18" charset="0"/>
              </a:rPr>
              <a:t>τεχνολογία</a:t>
            </a:r>
            <a:endParaRPr lang="el-GR" b="1" dirty="0">
              <a:solidFill>
                <a:srgbClr val="7030A0"/>
              </a:solidFill>
              <a:latin typeface="Georgia" pitchFamily="18" charset="0"/>
            </a:endParaRPr>
          </a:p>
        </p:txBody>
      </p:sp>
      <p:sp>
        <p:nvSpPr>
          <p:cNvPr id="13" name="12 - TextBox"/>
          <p:cNvSpPr txBox="1"/>
          <p:nvPr/>
        </p:nvSpPr>
        <p:spPr>
          <a:xfrm rot="20117300">
            <a:off x="6666442" y="4456247"/>
            <a:ext cx="1550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>
                <a:solidFill>
                  <a:srgbClr val="7030A0"/>
                </a:solidFill>
                <a:latin typeface="Georgia" pitchFamily="18" charset="0"/>
              </a:rPr>
              <a:t>σχεδιασμός</a:t>
            </a:r>
            <a:endParaRPr lang="el-GR" b="1" dirty="0">
              <a:solidFill>
                <a:srgbClr val="7030A0"/>
              </a:solidFill>
              <a:latin typeface="Georgia" pitchFamily="18" charset="0"/>
            </a:endParaRPr>
          </a:p>
        </p:txBody>
      </p:sp>
      <p:sp>
        <p:nvSpPr>
          <p:cNvPr id="14" name="13 - TextBox"/>
          <p:cNvSpPr txBox="1"/>
          <p:nvPr/>
        </p:nvSpPr>
        <p:spPr>
          <a:xfrm rot="1418473">
            <a:off x="6774975" y="1841518"/>
            <a:ext cx="2351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7030A0"/>
                </a:solidFill>
                <a:latin typeface="Georgia" pitchFamily="18" charset="0"/>
              </a:rPr>
              <a:t>Προϊόντα λόγου &amp; τέχνης</a:t>
            </a:r>
            <a:endParaRPr lang="el-GR" b="1" dirty="0">
              <a:solidFill>
                <a:srgbClr val="7030A0"/>
              </a:solidFill>
              <a:latin typeface="Georgia" pitchFamily="18" charset="0"/>
            </a:endParaRPr>
          </a:p>
        </p:txBody>
      </p:sp>
      <p:sp>
        <p:nvSpPr>
          <p:cNvPr id="15" name="14 - TextBox"/>
          <p:cNvSpPr txBox="1"/>
          <p:nvPr/>
        </p:nvSpPr>
        <p:spPr>
          <a:xfrm rot="19851578">
            <a:off x="577551" y="1845502"/>
            <a:ext cx="2181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t>λογισμικό</a:t>
            </a:r>
            <a:endParaRPr lang="el-GR" sz="2400" b="1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648"/>
            <a:ext cx="9144000" cy="1800200"/>
          </a:xfrm>
        </p:spPr>
        <p:txBody>
          <a:bodyPr>
            <a:normAutofit/>
          </a:bodyPr>
          <a:lstStyle/>
          <a:p>
            <a:r>
              <a:rPr lang="el-GR" sz="3600" b="1" dirty="0" smtClean="0">
                <a:solidFill>
                  <a:srgbClr val="7030A0"/>
                </a:solidFill>
                <a:latin typeface="Georgia" pitchFamily="18" charset="0"/>
              </a:rPr>
              <a:t>Πώς αξιοποιώ τη διανοητική μου «περιουσία»; </a:t>
            </a:r>
            <a:r>
              <a:rPr lang="el-GR" sz="3600" b="1" i="1" dirty="0" smtClean="0">
                <a:solidFill>
                  <a:srgbClr val="7030A0"/>
                </a:solidFill>
                <a:latin typeface="Georgia" pitchFamily="18" charset="0"/>
              </a:rPr>
              <a:t>Μόνο ε</a:t>
            </a:r>
            <a:r>
              <a:rPr lang="el-GR" sz="3600" b="1" i="1" dirty="0" smtClean="0">
                <a:solidFill>
                  <a:srgbClr val="7030A0"/>
                </a:solidFill>
                <a:latin typeface="Georgia" pitchFamily="18" charset="0"/>
              </a:rPr>
              <a:t>γώ ή και άλλοι;</a:t>
            </a:r>
            <a:r>
              <a:rPr lang="el-GR" sz="3600" b="1" dirty="0" smtClean="0">
                <a:solidFill>
                  <a:srgbClr val="7030A0"/>
                </a:solidFill>
                <a:latin typeface="Georgia" pitchFamily="18" charset="0"/>
              </a:rPr>
              <a:t/>
            </a:r>
            <a:br>
              <a:rPr lang="el-GR" sz="3600" b="1" dirty="0" smtClean="0">
                <a:solidFill>
                  <a:srgbClr val="7030A0"/>
                </a:solidFill>
                <a:latin typeface="Georgia" pitchFamily="18" charset="0"/>
              </a:rPr>
            </a:br>
            <a:endParaRPr lang="el-GR" sz="3600" b="1" dirty="0">
              <a:solidFill>
                <a:srgbClr val="7030A0"/>
              </a:solidFill>
              <a:latin typeface="Georgia" pitchFamily="18" charset="0"/>
            </a:endParaRPr>
          </a:p>
        </p:txBody>
      </p:sp>
      <p:pic>
        <p:nvPicPr>
          <p:cNvPr id="11" name="Picture 9" descr="letterhead_final_b_head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77272"/>
            <a:ext cx="9144000" cy="980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 descr="C:\Users\Φαίη\Documents\Downloads\patent licens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2636912"/>
            <a:ext cx="3456384" cy="3162224"/>
          </a:xfrm>
          <a:prstGeom prst="rect">
            <a:avLst/>
          </a:prstGeom>
          <a:noFill/>
        </p:spPr>
      </p:pic>
      <p:pic>
        <p:nvPicPr>
          <p:cNvPr id="5123" name="Picture 3" descr="C:\Users\Φαίη\Documents\Downloads\patente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1988840"/>
            <a:ext cx="3744416" cy="3744416"/>
          </a:xfrm>
          <a:prstGeom prst="rect">
            <a:avLst/>
          </a:prstGeom>
          <a:noFill/>
        </p:spPr>
      </p:pic>
      <p:pic>
        <p:nvPicPr>
          <p:cNvPr id="5124" name="Picture 4" descr="C:\Users\Φαίη\Documents\Downloads\dollars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87824" y="1268760"/>
            <a:ext cx="2105641" cy="2253233"/>
          </a:xfrm>
          <a:prstGeom prst="rect">
            <a:avLst/>
          </a:prstGeom>
          <a:noFill/>
        </p:spPr>
      </p:pic>
      <p:pic>
        <p:nvPicPr>
          <p:cNvPr id="9" name="Picture 4" descr="C:\Users\Φαίη\Documents\Downloads\dollars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72200" y="1628800"/>
            <a:ext cx="1512168" cy="16181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3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624" y="1628800"/>
            <a:ext cx="7010549" cy="862484"/>
          </a:xfrm>
        </p:spPr>
        <p:txBody>
          <a:bodyPr/>
          <a:lstStyle/>
          <a:p>
            <a:pPr algn="ctr"/>
            <a:r>
              <a:rPr lang="el-GR" sz="2800" b="1" dirty="0" smtClean="0">
                <a:solidFill>
                  <a:srgbClr val="7030A0"/>
                </a:solidFill>
                <a:latin typeface="Georgia" pitchFamily="18" charset="0"/>
              </a:rPr>
              <a:t>Ευχαριστ</a:t>
            </a:r>
            <a:r>
              <a:rPr lang="el-GR" sz="2800" b="1" dirty="0" smtClean="0">
                <a:solidFill>
                  <a:srgbClr val="7030A0"/>
                </a:solidFill>
                <a:latin typeface="Georgia" pitchFamily="18" charset="0"/>
              </a:rPr>
              <a:t>ώ</a:t>
            </a:r>
            <a:r>
              <a:rPr lang="el-GR" sz="2800" b="1" dirty="0" smtClean="0">
                <a:solidFill>
                  <a:srgbClr val="7030A0"/>
                </a:solidFill>
                <a:latin typeface="Georgia" pitchFamily="18" charset="0"/>
              </a:rPr>
              <a:t> </a:t>
            </a:r>
            <a:r>
              <a:rPr lang="el-GR" sz="2800" b="1" dirty="0" smtClean="0">
                <a:solidFill>
                  <a:srgbClr val="7030A0"/>
                </a:solidFill>
                <a:latin typeface="Georgia" pitchFamily="18" charset="0"/>
              </a:rPr>
              <a:t>πολύ!</a:t>
            </a:r>
            <a:endParaRPr lang="el-GR" sz="2800" b="1" dirty="0">
              <a:solidFill>
                <a:srgbClr val="7030A0"/>
              </a:solidFill>
              <a:latin typeface="Georgia" pitchFamily="18" charset="0"/>
            </a:endParaRPr>
          </a:p>
        </p:txBody>
      </p:sp>
      <p:pic>
        <p:nvPicPr>
          <p:cNvPr id="11" name="Picture 9" descr="letterhead_final_b_head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77272"/>
            <a:ext cx="9144000" cy="980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Φαίη\Documents\Downloads\hanshak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2492896"/>
            <a:ext cx="2032000" cy="203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814</TotalTime>
  <Words>97</Words>
  <Application>Microsoft Office PowerPoint</Application>
  <PresentationFormat>Προβολή στην οθόνη (4:3)</PresentationFormat>
  <Paragraphs>19</Paragraphs>
  <Slides>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Θέμα του Office</vt:lpstr>
      <vt:lpstr>Διαφάνεια 1</vt:lpstr>
      <vt:lpstr>Μοναδικότητα ή πρωτοπορία;</vt:lpstr>
      <vt:lpstr>Προστασία γιατί;</vt:lpstr>
      <vt:lpstr>Προστασία της ιδέας μου;</vt:lpstr>
      <vt:lpstr>Προστασία της ιδέας μου;</vt:lpstr>
      <vt:lpstr>Κατοχυρώνω ή καθιερώνομαι;</vt:lpstr>
      <vt:lpstr>Ξεχωριστά διανοητικά δημιουργήματα Διαφορετικός τρόπος προστασίας</vt:lpstr>
      <vt:lpstr>Πώς αξιοποιώ τη διανοητική μου «περιουσία»; Μόνο εγώ ή και άλλοι; </vt:lpstr>
      <vt:lpstr>Ευχαριστώ πολύ!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ANASTASIA</dc:creator>
  <cp:lastModifiedBy>Φαίη</cp:lastModifiedBy>
  <cp:revision>73</cp:revision>
  <dcterms:created xsi:type="dcterms:W3CDTF">2012-09-18T07:40:52Z</dcterms:created>
  <dcterms:modified xsi:type="dcterms:W3CDTF">2013-11-29T03:01:24Z</dcterms:modified>
</cp:coreProperties>
</file>